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9" r:id="rId3"/>
    <p:sldId id="271" r:id="rId4"/>
    <p:sldId id="268" r:id="rId5"/>
    <p:sldId id="285" r:id="rId6"/>
    <p:sldId id="289" r:id="rId7"/>
    <p:sldId id="257" r:id="rId8"/>
    <p:sldId id="290" r:id="rId9"/>
    <p:sldId id="287" r:id="rId10"/>
    <p:sldId id="288" r:id="rId11"/>
    <p:sldId id="267" r:id="rId12"/>
    <p:sldId id="291" r:id="rId13"/>
    <p:sldId id="272" r:id="rId14"/>
    <p:sldId id="286" r:id="rId15"/>
    <p:sldId id="293" r:id="rId16"/>
    <p:sldId id="264" r:id="rId17"/>
    <p:sldId id="292" r:id="rId18"/>
    <p:sldId id="273" r:id="rId19"/>
    <p:sldId id="281" r:id="rId20"/>
    <p:sldId id="265" r:id="rId21"/>
    <p:sldId id="295" r:id="rId22"/>
    <p:sldId id="266" r:id="rId23"/>
    <p:sldId id="294" r:id="rId24"/>
    <p:sldId id="258" r:id="rId25"/>
    <p:sldId id="296" r:id="rId26"/>
    <p:sldId id="274" r:id="rId27"/>
    <p:sldId id="284" r:id="rId28"/>
    <p:sldId id="263" r:id="rId29"/>
    <p:sldId id="262" r:id="rId30"/>
    <p:sldId id="277" r:id="rId31"/>
    <p:sldId id="298" r:id="rId32"/>
    <p:sldId id="259" r:id="rId33"/>
    <p:sldId id="297" r:id="rId34"/>
    <p:sldId id="261" r:id="rId35"/>
    <p:sldId id="276" r:id="rId36"/>
    <p:sldId id="299" r:id="rId37"/>
    <p:sldId id="278" r:id="rId38"/>
    <p:sldId id="283" r:id="rId39"/>
    <p:sldId id="279" r:id="rId40"/>
    <p:sldId id="282" r:id="rId41"/>
    <p:sldId id="260" r:id="rId42"/>
    <p:sldId id="275" r:id="rId4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7BDBF-564A-4CFC-8A25-E2C9E414690C}" type="datetimeFigureOut">
              <a:rPr lang="pt-BR"/>
              <a:pPr>
                <a:defRPr/>
              </a:pPr>
              <a:t>15/02/2011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8E216-7177-48FF-9E21-63DDCB94713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7936E-304B-48BD-A721-773F49499B93}" type="datetimeFigureOut">
              <a:rPr lang="pt-BR"/>
              <a:pPr>
                <a:defRPr/>
              </a:pPr>
              <a:t>15/02/2011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0ACC8-0127-4D33-A3DC-09A979D377F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A5E36-48F5-47E6-8834-351ACB65D1E4}" type="datetimeFigureOut">
              <a:rPr lang="pt-BR"/>
              <a:pPr>
                <a:defRPr/>
              </a:pPr>
              <a:t>15/02/2011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7AC6E-80C6-4774-8CD5-8CF3397F78C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4008D-586C-458D-8855-C4FF8866FD50}" type="datetimeFigureOut">
              <a:rPr lang="pt-BR"/>
              <a:pPr>
                <a:defRPr/>
              </a:pPr>
              <a:t>15/02/2011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DD414-EB36-420D-9C98-9C2979DFEB0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0CFE3-5617-47E0-908C-8DAB36E66649}" type="datetimeFigureOut">
              <a:rPr lang="pt-BR"/>
              <a:pPr>
                <a:defRPr/>
              </a:pPr>
              <a:t>15/02/2011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5C4E7-253C-4933-824A-0B892327FF2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EEAF-B060-4511-99CA-B7033F515BC9}" type="datetimeFigureOut">
              <a:rPr lang="pt-BR"/>
              <a:pPr>
                <a:defRPr/>
              </a:pPr>
              <a:t>15/02/2011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41C0E-FF06-45EB-95E6-E7F38E21988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77317-EB1C-4CBB-8085-412E0EF7FFB8}" type="datetimeFigureOut">
              <a:rPr lang="pt-BR"/>
              <a:pPr>
                <a:defRPr/>
              </a:pPr>
              <a:t>15/02/2011</a:t>
            </a:fld>
            <a:endParaRPr lang="pt-BR"/>
          </a:p>
        </p:txBody>
      </p:sp>
      <p:sp>
        <p:nvSpPr>
          <p:cNvPr id="8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35A70-ED67-4D31-8AD6-CAD76EC67E5C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99B83-8BCC-4A9E-A610-67DBF88C9734}" type="datetimeFigureOut">
              <a:rPr lang="pt-BR"/>
              <a:pPr>
                <a:defRPr/>
              </a:pPr>
              <a:t>15/02/2011</a:t>
            </a:fld>
            <a:endParaRPr lang="pt-BR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73EC7-9935-4702-BA5B-DE286FD6BD4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7E1CB-4FC2-4561-9462-24A89D5D8F2B}" type="datetimeFigureOut">
              <a:rPr lang="pt-BR"/>
              <a:pPr>
                <a:defRPr/>
              </a:pPr>
              <a:t>15/02/2011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70368-F36C-4FAD-9918-3C02CDAEE31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B55ED-AD29-4056-911B-CEA1A81AD772}" type="datetimeFigureOut">
              <a:rPr lang="pt-BR"/>
              <a:pPr>
                <a:defRPr/>
              </a:pPr>
              <a:t>15/02/2011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B041C-2BEE-41F3-AE8C-7BE0F0B3CE6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06EE0-1E7D-4628-BE81-75A3052365CB}" type="datetimeFigureOut">
              <a:rPr lang="pt-BR"/>
              <a:pPr>
                <a:defRPr/>
              </a:pPr>
              <a:t>15/02/2011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6C220-9E0E-4830-8265-A96CB1F3B4D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27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E58503B-6B52-4DB0-8442-1E7560FDFC22}" type="datetimeFigureOut">
              <a:rPr lang="pt-BR"/>
              <a:pPr>
                <a:defRPr/>
              </a:pPr>
              <a:t>15/02/2011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D83477B-A8B3-493F-AF32-E467692ED10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6" r:id="rId3"/>
    <p:sldLayoutId id="2147483693" r:id="rId4"/>
    <p:sldLayoutId id="2147483692" r:id="rId5"/>
    <p:sldLayoutId id="2147483691" r:id="rId6"/>
    <p:sldLayoutId id="2147483690" r:id="rId7"/>
    <p:sldLayoutId id="2147483689" r:id="rId8"/>
    <p:sldLayoutId id="2147483688" r:id="rId9"/>
    <p:sldLayoutId id="2147483687" r:id="rId10"/>
    <p:sldLayoutId id="214748368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48602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 Gaiola e a Coruja: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dirty="0" smtClean="0"/>
              <a:t>Consultoria Filosófica em Gestão de Dilemas </a:t>
            </a:r>
            <a:r>
              <a:rPr lang="pt-BR" sz="4000" dirty="0" smtClean="0"/>
              <a:t/>
            </a:r>
            <a:br>
              <a:rPr lang="pt-BR" sz="4000" dirty="0" smtClean="0"/>
            </a:br>
            <a:endParaRPr lang="pt-BR" dirty="0"/>
          </a:p>
        </p:txBody>
      </p:sp>
      <p:sp>
        <p:nvSpPr>
          <p:cNvPr id="13314" name="Subtítulo 2"/>
          <p:cNvSpPr>
            <a:spLocks noGrp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                       Ricardo Quadros Gouvêa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71688"/>
            <a:ext cx="8229600" cy="4237037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pt-BR" sz="3600" i="1" smtClean="0"/>
              <a:t>“Teorizar vale a pena! Mas teorizar sobre o teorizar faz toda a diferença!”</a:t>
            </a:r>
          </a:p>
          <a:p>
            <a:pPr algn="ctr">
              <a:buFont typeface="Wingdings 2" pitchFamily="18" charset="2"/>
              <a:buNone/>
            </a:pPr>
            <a:endParaRPr lang="pt-BR" i="1" smtClean="0"/>
          </a:p>
          <a:p>
            <a:pPr algn="ctr">
              <a:buFont typeface="Wingdings 2" pitchFamily="18" charset="2"/>
              <a:buNone/>
            </a:pPr>
            <a:r>
              <a:rPr lang="pt-BR" i="1" smtClean="0"/>
              <a:t>Ricardo Quadros Gouvêa</a:t>
            </a:r>
          </a:p>
          <a:p>
            <a:pPr algn="ctr">
              <a:buFont typeface="Wingdings 2" pitchFamily="18" charset="2"/>
              <a:buNone/>
            </a:pPr>
            <a:r>
              <a:rPr lang="pt-BR" i="1" smtClean="0"/>
              <a:t>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Sobre Gaiolas e Pássaros: Tecnicismo e Pensamento Crítico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pt-BR" smtClean="0"/>
          </a:p>
          <a:p>
            <a:pPr lvl="1"/>
            <a:r>
              <a:rPr lang="pt-BR" smtClean="0"/>
              <a:t>Todo ser humano é como um pássaro 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O pássaro pode viver fora ou dentro de uma gaiola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A coruja é o símbolo da filosofia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A coruja não vive em gaiolas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Espaço Reservado para Conteúdo 3" descr="coruja no toco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" y="0"/>
            <a:ext cx="8358188" cy="688816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Sobre Gaiolas e Pássaros: Tecnicismo e Pensamento Crítico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pt-BR" smtClean="0"/>
          </a:p>
          <a:p>
            <a:pPr lvl="1"/>
            <a:r>
              <a:rPr lang="pt-BR" smtClean="0"/>
              <a:t>O pensador pode ajudar os pássaros a fugir das gaiolas e a viver fora delas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O </a:t>
            </a:r>
            <a:r>
              <a:rPr lang="pt-BR" b="1" u="sng" smtClean="0">
                <a:solidFill>
                  <a:schemeClr val="accent1"/>
                </a:solidFill>
              </a:rPr>
              <a:t>Tecnicismo</a:t>
            </a:r>
            <a:r>
              <a:rPr lang="pt-BR" b="1" u="sng" smtClean="0"/>
              <a:t> </a:t>
            </a:r>
            <a:r>
              <a:rPr lang="pt-BR" smtClean="0"/>
              <a:t>é a formação que se oferece para os engaiolados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O problema não está nas técnicas, mas no tecnicismo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Todo “ismo” é uma absolutização.</a:t>
            </a:r>
          </a:p>
          <a:p>
            <a:pPr lvl="1"/>
            <a:endParaRPr lang="pt-BR" smtClean="0"/>
          </a:p>
          <a:p>
            <a:endParaRPr lang="pt-BR" smtClean="0"/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Sobre Gaiolas e Pássaros: Tecnicismo e Pensamento Crítico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pt-BR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O </a:t>
            </a:r>
            <a:r>
              <a:rPr lang="pt-BR" b="1" u="sng" dirty="0" smtClean="0">
                <a:solidFill>
                  <a:schemeClr val="accent1"/>
                </a:solidFill>
              </a:rPr>
              <a:t>pensamento crítico </a:t>
            </a:r>
            <a:r>
              <a:rPr lang="pt-BR" dirty="0" smtClean="0"/>
              <a:t>liberta e ensina a viver fora das gaiolas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pt-BR" sz="2800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A filosofia nos foi roubada. E com ela, o pensamento crítico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pt-BR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O pensamento crítico nos permite considerar: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pt-BR" dirty="0" smtClean="0"/>
              <a:t>As </a:t>
            </a:r>
            <a:r>
              <a:rPr lang="pt-BR" b="1" u="sng" dirty="0" smtClean="0">
                <a:solidFill>
                  <a:schemeClr val="accent1"/>
                </a:solidFill>
              </a:rPr>
              <a:t>“epistemologias do sul”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pt-BR" dirty="0" smtClean="0"/>
              <a:t>Re-conhecer formas brasileiras de gestão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pt-BR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O pensamento crítico nos permite questionar: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pt-BR" dirty="0" smtClean="0"/>
              <a:t>A gestão importada, gestão de colonizados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pt-BR" dirty="0" smtClean="0"/>
              <a:t>A tropicalização das tecnologias importadas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endParaRPr lang="pt-BR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Espaço Reservado para Conteúdo 3" descr="coruja voando 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8613" y="187325"/>
            <a:ext cx="8458200" cy="6384925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Pensando fora da caixa: Transcender Paradigmas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pt-BR" smtClean="0"/>
          </a:p>
          <a:p>
            <a:pPr lvl="1"/>
            <a:r>
              <a:rPr lang="pt-BR" smtClean="0"/>
              <a:t>Mudando de metáfora: fugir da gaiola é pensar fora da caixa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Cada caixa é um </a:t>
            </a:r>
            <a:r>
              <a:rPr lang="pt-BR" b="1" u="sng" smtClean="0">
                <a:solidFill>
                  <a:schemeClr val="accent1"/>
                </a:solidFill>
              </a:rPr>
              <a:t>paradigma</a:t>
            </a:r>
            <a:r>
              <a:rPr lang="pt-BR" smtClean="0"/>
              <a:t> de pensamento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Pensar fora da caixa é transcender paradigmas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Transcender paradigmas é dar </a:t>
            </a:r>
            <a:r>
              <a:rPr lang="pt-BR" b="1" u="sng" smtClean="0">
                <a:solidFill>
                  <a:schemeClr val="accent1"/>
                </a:solidFill>
              </a:rPr>
              <a:t>saltos transparadigmáticos</a:t>
            </a:r>
          </a:p>
          <a:p>
            <a:pPr lvl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Espaço Reservado para Conteúdo 3" descr="gaiola aberta e vazia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" y="709613"/>
            <a:ext cx="8215313" cy="5934075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Pensando fora da caixa: Transcender Paradigmas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smtClean="0"/>
              <a:t>O pensamento teórico se distingue do </a:t>
            </a:r>
            <a:r>
              <a:rPr lang="pt-BR" b="1" u="sng" smtClean="0">
                <a:solidFill>
                  <a:schemeClr val="accent1"/>
                </a:solidFill>
              </a:rPr>
              <a:t>pensamento</a:t>
            </a:r>
            <a:r>
              <a:rPr lang="pt-BR" smtClean="0">
                <a:solidFill>
                  <a:schemeClr val="accent1"/>
                </a:solidFill>
              </a:rPr>
              <a:t> </a:t>
            </a:r>
            <a:r>
              <a:rPr lang="pt-BR" b="1" u="sng" smtClean="0">
                <a:solidFill>
                  <a:schemeClr val="accent1"/>
                </a:solidFill>
              </a:rPr>
              <a:t>metateórico</a:t>
            </a:r>
            <a:r>
              <a:rPr lang="pt-BR" smtClean="0">
                <a:solidFill>
                  <a:schemeClr val="accent1"/>
                </a:solidFill>
              </a:rPr>
              <a:t> </a:t>
            </a:r>
            <a:r>
              <a:rPr lang="pt-BR" smtClean="0"/>
              <a:t>assim como um texto se distingue da gramática da língua em que foi escrito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Toda teoria se fundamenta em um paradigma. </a:t>
            </a:r>
          </a:p>
          <a:p>
            <a:pPr lvl="1"/>
            <a:endParaRPr lang="pt-BR" smtClean="0"/>
          </a:p>
          <a:p>
            <a:pPr lvl="1"/>
            <a:r>
              <a:rPr lang="pt-BR" b="1" u="sng" smtClean="0">
                <a:solidFill>
                  <a:schemeClr val="accent1"/>
                </a:solidFill>
              </a:rPr>
              <a:t>O pensamento paradigmático é metateórico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Pensar metateoricamente torna possível pensar criticamente sobre paradigmas e, consequentemente, pensar transparadigmaticamente </a:t>
            </a:r>
          </a:p>
          <a:p>
            <a:pPr lvl="1"/>
            <a:endParaRPr lang="pt-BR" smtClean="0"/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214563"/>
            <a:ext cx="8229600" cy="4094162"/>
          </a:xfrm>
        </p:spPr>
        <p:txBody>
          <a:bodyPr>
            <a:normAutofit/>
          </a:bodyPr>
          <a:lstStyle/>
          <a:p>
            <a:pPr marL="548640" lvl="1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/>
            </a:pPr>
            <a:r>
              <a:rPr lang="pt-BR" sz="4400" i="1" dirty="0" smtClean="0"/>
              <a:t>“Pensar </a:t>
            </a:r>
            <a:r>
              <a:rPr lang="pt-BR" sz="4400" i="1" dirty="0" err="1" smtClean="0"/>
              <a:t>transparadigmaticamente</a:t>
            </a:r>
            <a:r>
              <a:rPr lang="pt-BR" sz="4400" i="1" dirty="0" smtClean="0"/>
              <a:t> é se tornar intelectualmente maduro, livre e flexível”.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6000" dirty="0" smtClean="0"/>
              <a:t>A Gaiola e a Coruja</a:t>
            </a:r>
            <a:endParaRPr lang="pt-BR" sz="6000" dirty="0"/>
          </a:p>
        </p:txBody>
      </p:sp>
      <p:pic>
        <p:nvPicPr>
          <p:cNvPr id="14338" name="Espaço Reservado para Conteúdo 3" descr="coruja com chapéu acadêmico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00563" y="1500188"/>
            <a:ext cx="4643437" cy="5357812"/>
          </a:xfrm>
        </p:spPr>
      </p:pic>
      <p:pic>
        <p:nvPicPr>
          <p:cNvPr id="14339" name="Espaço Reservado para Conteúdo 3" descr="pássaro na gaiola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90663"/>
            <a:ext cx="4500563" cy="536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Além da Objetividade e da Subjetividade: Um Novo Conhecer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A </a:t>
            </a:r>
            <a:r>
              <a:rPr lang="pt-BR" b="1" u="sng" dirty="0" smtClean="0">
                <a:solidFill>
                  <a:schemeClr val="accent1"/>
                </a:solidFill>
              </a:rPr>
              <a:t>epistemologia</a:t>
            </a:r>
            <a:r>
              <a:rPr lang="pt-BR" dirty="0" smtClean="0"/>
              <a:t> moderna estava sufocada pela dicotomia entre subjetividade e objetividade 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A mente moderna (1650-1950) ia do </a:t>
            </a:r>
            <a:r>
              <a:rPr lang="pt-BR" b="1" u="sng" dirty="0" smtClean="0">
                <a:solidFill>
                  <a:schemeClr val="accent1"/>
                </a:solidFill>
              </a:rPr>
              <a:t>subjetivismo</a:t>
            </a:r>
            <a:r>
              <a:rPr lang="pt-BR" dirty="0" smtClean="0"/>
              <a:t> ao </a:t>
            </a:r>
            <a:r>
              <a:rPr lang="pt-BR" u="sng" dirty="0" err="1" smtClean="0">
                <a:solidFill>
                  <a:schemeClr val="accent1"/>
                </a:solidFill>
              </a:rPr>
              <a:t>objetivismo</a:t>
            </a:r>
            <a:r>
              <a:rPr lang="pt-BR" dirty="0" smtClean="0"/>
              <a:t> e vice-versa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A </a:t>
            </a:r>
            <a:r>
              <a:rPr lang="pt-BR" b="1" u="sng" dirty="0" smtClean="0">
                <a:solidFill>
                  <a:schemeClr val="accent1"/>
                </a:solidFill>
              </a:rPr>
              <a:t>mente pós-moderna </a:t>
            </a:r>
            <a:r>
              <a:rPr lang="pt-BR" dirty="0" smtClean="0"/>
              <a:t>(1950-hoje) vai além desta dicotomia, superando-a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A superação acontece pela </a:t>
            </a:r>
            <a:r>
              <a:rPr lang="pt-BR" b="1" u="sng" dirty="0" err="1" smtClean="0">
                <a:solidFill>
                  <a:schemeClr val="accent1"/>
                </a:solidFill>
              </a:rPr>
              <a:t>intersubjetividade</a:t>
            </a:r>
            <a:r>
              <a:rPr lang="pt-BR" dirty="0" smtClean="0"/>
              <a:t> e pela valorização da experiência pessoal e comum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Esta nova forma de discernimento promove um novo tipo de conhecer, de resolver problemas e gerir dilemas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Esta nova </a:t>
            </a:r>
            <a:r>
              <a:rPr lang="pt-BR" b="1" u="sng" dirty="0" smtClean="0">
                <a:solidFill>
                  <a:schemeClr val="accent1"/>
                </a:solidFill>
              </a:rPr>
              <a:t>epistemologia pós-moderna</a:t>
            </a:r>
            <a:r>
              <a:rPr lang="pt-BR" b="1" u="sng" dirty="0" smtClean="0"/>
              <a:t> </a:t>
            </a:r>
            <a:r>
              <a:rPr lang="pt-BR" dirty="0" smtClean="0"/>
              <a:t>amplia os horizontes e abre novas perspectivas intelectuais que dão conta da nova realidade sócio-cultural</a:t>
            </a:r>
            <a:endParaRPr lang="pt-BR" sz="28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pt-BR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pt-BR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Espaço Reservado para Conteúdo 3" descr="coruja sobre livros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71625" y="0"/>
            <a:ext cx="5786438" cy="6858000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Além do Conflito e do Entendimento: Um Novo Ser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smtClean="0"/>
              <a:t>A realidade era interpretada pela </a:t>
            </a:r>
            <a:r>
              <a:rPr lang="pt-BR" b="1" u="sng" smtClean="0">
                <a:solidFill>
                  <a:schemeClr val="accent1"/>
                </a:solidFill>
              </a:rPr>
              <a:t>ontologia</a:t>
            </a:r>
            <a:r>
              <a:rPr lang="pt-BR" smtClean="0">
                <a:solidFill>
                  <a:schemeClr val="accent1"/>
                </a:solidFill>
              </a:rPr>
              <a:t> </a:t>
            </a:r>
            <a:r>
              <a:rPr lang="pt-BR" b="1" u="sng" smtClean="0">
                <a:solidFill>
                  <a:schemeClr val="accent1"/>
                </a:solidFill>
              </a:rPr>
              <a:t>moderna</a:t>
            </a:r>
            <a:r>
              <a:rPr lang="pt-BR" smtClean="0">
                <a:solidFill>
                  <a:schemeClr val="accent1"/>
                </a:solidFill>
              </a:rPr>
              <a:t> </a:t>
            </a:r>
            <a:r>
              <a:rPr lang="pt-BR" smtClean="0"/>
              <a:t>ora como inerentemente conflituosa, ora como inerentemente unificada e convergente</a:t>
            </a:r>
          </a:p>
          <a:p>
            <a:pPr lvl="1"/>
            <a:r>
              <a:rPr lang="pt-BR" smtClean="0"/>
              <a:t>A </a:t>
            </a:r>
            <a:r>
              <a:rPr lang="pt-BR" b="1" u="sng" smtClean="0">
                <a:solidFill>
                  <a:schemeClr val="accent1"/>
                </a:solidFill>
              </a:rPr>
              <a:t>ontologia pós-moderna </a:t>
            </a:r>
            <a:r>
              <a:rPr lang="pt-BR" smtClean="0"/>
              <a:t>supera esta dicotomia entre conflito e convergência, descortinando uma nova realidade e um novo modo de ser antes inimaginável e impensado</a:t>
            </a:r>
          </a:p>
          <a:p>
            <a:pPr lvl="1"/>
            <a:r>
              <a:rPr lang="pt-BR" smtClean="0"/>
              <a:t>A ontologia pós-moderna pode fazer isso porque supera a tensão entre entendimento e conflito focando nas relações e valorizando as diferenças</a:t>
            </a:r>
            <a:endParaRPr lang="pt-BR" sz="2800" smtClean="0"/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Espaço Reservado para Conteúdo 3" descr="coruja com jeito de ET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3125" y="0"/>
            <a:ext cx="4857750" cy="6858000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Além do Projeto Moderno: </a:t>
            </a:r>
            <a:br>
              <a:rPr lang="pt-BR" dirty="0" smtClean="0"/>
            </a:br>
            <a:r>
              <a:rPr lang="pt-BR" dirty="0" smtClean="0"/>
              <a:t>Uma Nova Civilização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O projeto civilizatório moderno parece estar colapsando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pt-BR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As principais marcas disso são: 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pt-BR" dirty="0" smtClean="0"/>
              <a:t>a crise institucional, 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pt-BR" dirty="0" smtClean="0"/>
              <a:t>a crise ambiental e 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pt-BR" dirty="0" smtClean="0"/>
              <a:t>a crise existencial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pt-BR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Um novo projeto civilizatório se faz necessário, um projeto a partir de novas bases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pt-BR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As novas bases dessa nova civilização implicam em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pt-BR" dirty="0" err="1" smtClean="0"/>
              <a:t>transparadigmaticidade</a:t>
            </a:r>
            <a:r>
              <a:rPr lang="pt-BR" dirty="0" smtClean="0"/>
              <a:t>, 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pt-BR" dirty="0" err="1" smtClean="0"/>
              <a:t>transdisciplinaridade</a:t>
            </a:r>
            <a:r>
              <a:rPr lang="pt-BR" dirty="0" smtClean="0"/>
              <a:t> e 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pt-BR" dirty="0" err="1" smtClean="0"/>
              <a:t>transpessoalidade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Espaço Reservado para Conteúdo 3" descr="coruja surpresa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71625" y="0"/>
            <a:ext cx="5957888" cy="6873875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Os Limites do Pensamento Analítico e o Novo Pensamento Sintético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Trata-se de um projeto de síntese, em detrimento da ênfase moderna na análise 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pt-BR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É uma revalorização do </a:t>
            </a:r>
            <a:r>
              <a:rPr lang="pt-BR" b="1" u="sng" dirty="0" smtClean="0">
                <a:solidFill>
                  <a:schemeClr val="accent1"/>
                </a:solidFill>
              </a:rPr>
              <a:t>pensamento sintético </a:t>
            </a:r>
            <a:r>
              <a:rPr lang="pt-BR" dirty="0" smtClean="0"/>
              <a:t>em vez do exagero do </a:t>
            </a:r>
            <a:r>
              <a:rPr lang="pt-BR" b="1" u="sng" dirty="0" smtClean="0">
                <a:solidFill>
                  <a:schemeClr val="accent1"/>
                </a:solidFill>
              </a:rPr>
              <a:t>pensamento analítico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pt-BR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A síntese vê que o todo é maior que as partes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pt-BR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A síntese percebe que o todo e as partes são também perspectivais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pt-BR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Não se trata de uma síntese </a:t>
            </a:r>
            <a:r>
              <a:rPr lang="pt-BR" dirty="0" err="1" smtClean="0"/>
              <a:t>monista</a:t>
            </a:r>
            <a:r>
              <a:rPr lang="pt-BR" dirty="0" smtClean="0"/>
              <a:t>, onde tudo forma uma unidade, porém plural e </a:t>
            </a:r>
            <a:r>
              <a:rPr lang="pt-BR" dirty="0" err="1" smtClean="0"/>
              <a:t>multiperspectival</a:t>
            </a:r>
            <a:r>
              <a:rPr lang="pt-BR" dirty="0" smtClean="0"/>
              <a:t>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43084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pt-BR" sz="3600" i="1" smtClean="0"/>
              <a:t>“Há quem considere que o pensamento moderno é ‘top’.  Mas hoje continuar pensando como um moderno significa, na verdade, ‘top-top’”.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 Virada Lingüística: </a:t>
            </a:r>
            <a:br>
              <a:rPr lang="pt-BR" dirty="0" smtClean="0"/>
            </a:br>
            <a:r>
              <a:rPr lang="pt-BR" dirty="0" smtClean="0"/>
              <a:t>Pensar é Falar, Falar é Agir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O </a:t>
            </a:r>
            <a:r>
              <a:rPr lang="pt-BR" b="1" u="sng" dirty="0" smtClean="0">
                <a:solidFill>
                  <a:schemeClr val="accent1"/>
                </a:solidFill>
              </a:rPr>
              <a:t>pensamento metateórico </a:t>
            </a:r>
            <a:r>
              <a:rPr lang="pt-BR" dirty="0" smtClean="0"/>
              <a:t>contemporâneo está focado na linguagem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A linguagem subjaz o pensamento e o fundamenta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Todo pensamento depende de uma </a:t>
            </a:r>
            <a:r>
              <a:rPr lang="pt-BR" b="1" u="sng" dirty="0" smtClean="0">
                <a:solidFill>
                  <a:schemeClr val="accent1"/>
                </a:solidFill>
              </a:rPr>
              <a:t>gramática conceitual </a:t>
            </a:r>
            <a:r>
              <a:rPr lang="pt-BR" dirty="0" smtClean="0"/>
              <a:t>subjacente que o controla, define e determina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Toda inovação é um neologismo conceitual ou uma variação criativa nas regras de um determinado jogo lingüístico-conceitual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O pensamento só existe quando é expresso em linguagem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Falar algo implica em agir sobre um universo discursivo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Falar implica em uma </a:t>
            </a:r>
            <a:r>
              <a:rPr lang="pt-BR" b="1" u="sng" dirty="0" smtClean="0">
                <a:solidFill>
                  <a:schemeClr val="accent1"/>
                </a:solidFill>
              </a:rPr>
              <a:t>ação comunicativa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Novas Ecologias da </a:t>
            </a:r>
            <a:r>
              <a:rPr lang="pt-BR" dirty="0" err="1" smtClean="0"/>
              <a:t>Diferencialidade</a:t>
            </a:r>
            <a:r>
              <a:rPr lang="pt-BR" dirty="0" smtClean="0"/>
              <a:t>: </a:t>
            </a:r>
            <a:br>
              <a:rPr lang="pt-BR" dirty="0" smtClean="0"/>
            </a:br>
            <a:r>
              <a:rPr lang="pt-BR" dirty="0" smtClean="0"/>
              <a:t>Dando voz, dando vez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pt-BR" smtClean="0"/>
          </a:p>
          <a:p>
            <a:pPr lvl="1"/>
            <a:r>
              <a:rPr lang="pt-BR" smtClean="0"/>
              <a:t>É na </a:t>
            </a:r>
            <a:r>
              <a:rPr lang="pt-BR" b="1" u="sng" smtClean="0">
                <a:solidFill>
                  <a:schemeClr val="accent1"/>
                </a:solidFill>
              </a:rPr>
              <a:t>alteridade</a:t>
            </a:r>
            <a:r>
              <a:rPr lang="pt-BR" smtClean="0"/>
              <a:t> que me enxergo e me descubro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A alteridade é o caminho para inovações e transformações  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Se algo diferir, é bom deferir e postergar o juízo</a:t>
            </a:r>
          </a:p>
          <a:p>
            <a:pPr lvl="1"/>
            <a:endParaRPr lang="pt-BR" smtClean="0"/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6000" dirty="0" smtClean="0"/>
              <a:t>A Gaiola e a Coruja</a:t>
            </a:r>
            <a:endParaRPr lang="pt-BR" sz="6000" dirty="0"/>
          </a:p>
        </p:txBody>
      </p:sp>
      <p:pic>
        <p:nvPicPr>
          <p:cNvPr id="15362" name="Espaço Reservado para Conteúdo 3" descr="pássaro fugiu da gaiola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354138"/>
            <a:ext cx="9144000" cy="55038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A </a:t>
            </a:r>
            <a:r>
              <a:rPr lang="pt-BR" dirty="0" err="1" smtClean="0"/>
              <a:t>diferencialidade</a:t>
            </a:r>
            <a:r>
              <a:rPr lang="pt-BR" dirty="0" smtClean="0"/>
              <a:t> implica em </a:t>
            </a:r>
            <a:r>
              <a:rPr lang="pt-BR" b="1" u="sng" dirty="0" smtClean="0">
                <a:solidFill>
                  <a:schemeClr val="accent1"/>
                </a:solidFill>
              </a:rPr>
              <a:t>novas ecologias intelectuais</a:t>
            </a:r>
            <a:r>
              <a:rPr lang="pt-BR" dirty="0" smtClean="0"/>
              <a:t>: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endParaRPr lang="pt-BR" sz="1900" dirty="0" smtClean="0"/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pt-BR" dirty="0" smtClean="0"/>
              <a:t>ecologia pós-colonial de reconhecimento de culturas minoritárias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endParaRPr lang="pt-BR" dirty="0" smtClean="0"/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pt-BR" dirty="0" smtClean="0"/>
              <a:t>ecologia de </a:t>
            </a:r>
            <a:r>
              <a:rPr lang="pt-BR" dirty="0" err="1" smtClean="0"/>
              <a:t>transescala</a:t>
            </a:r>
            <a:r>
              <a:rPr lang="pt-BR" dirty="0" smtClean="0"/>
              <a:t> (local, nacional, global)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endParaRPr lang="pt-BR" dirty="0" smtClean="0"/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pt-BR" dirty="0" smtClean="0"/>
              <a:t>ecologia de saberes desqualificados como </a:t>
            </a:r>
            <a:r>
              <a:rPr lang="pt-BR" dirty="0" err="1" smtClean="0"/>
              <a:t>anticientíficos</a:t>
            </a:r>
            <a:endParaRPr lang="pt-BR" dirty="0" smtClean="0"/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endParaRPr lang="pt-BR" dirty="0" smtClean="0"/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pt-BR" dirty="0" smtClean="0"/>
              <a:t>ecologia das temporalidades (revalorização da sabedoria dos antigos)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endParaRPr lang="pt-BR" dirty="0" smtClean="0"/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pt-BR" dirty="0" smtClean="0"/>
              <a:t>ecologia das produtividades (sistemas alternativos de produção)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pt-BR" sz="22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Novas Ecologias da </a:t>
            </a:r>
            <a:r>
              <a:rPr lang="pt-BR" dirty="0" err="1" smtClean="0"/>
              <a:t>Diferencialidade</a:t>
            </a:r>
            <a:r>
              <a:rPr lang="pt-BR" dirty="0" smtClean="0"/>
              <a:t>: </a:t>
            </a:r>
            <a:br>
              <a:rPr lang="pt-BR" dirty="0" smtClean="0"/>
            </a:br>
            <a:r>
              <a:rPr lang="pt-BR" dirty="0" smtClean="0"/>
              <a:t>Dando voz, dando vez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Espaço Reservado para Conteúdo 3" descr="coruja sobre placa de preservação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28813" y="0"/>
            <a:ext cx="5116512" cy="6858000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Para além do Sujeito: Focar as relações é encontrar as soluções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smtClean="0"/>
              <a:t>Nosso pensamento está ontologicamente viciado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Estamos viciados nas coisas e nos sujeitos coisificados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São as relações que iluminam o ser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As pessoas são definidas por suas relações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As coisas também, bem como as instituições, são definidas por suas relações</a:t>
            </a:r>
            <a:endParaRPr lang="pt-BR" sz="2800" smtClean="0"/>
          </a:p>
          <a:p>
            <a:endParaRPr lang="pt-BR" smtClean="0"/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1" name="Espaço Reservado para Conteúdo 3" descr="gato na gaiola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28813" y="0"/>
            <a:ext cx="5000625" cy="6858000"/>
          </a:xfr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Um Segredo chamado Recursividade: Repensar as Rotinas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pt-BR" smtClean="0"/>
          </a:p>
          <a:p>
            <a:pPr lvl="1"/>
            <a:r>
              <a:rPr lang="pt-BR" smtClean="0"/>
              <a:t>Como se dá a aquisição do conhecimento?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Reminiscência e repetição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Repetição como retomada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Rotinas que retomam são rotinas que permitem a inovação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Técnica, Ciência e Sabedoria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48640" lvl="1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/>
            </a:pPr>
            <a:r>
              <a:rPr lang="pt-BR" dirty="0" smtClean="0"/>
              <a:t>Tecnologia é “poder saber fazer”e </a:t>
            </a:r>
          </a:p>
          <a:p>
            <a:pPr marL="548640" lvl="1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/>
            </a:pPr>
            <a:endParaRPr lang="pt-BR" dirty="0" smtClean="0"/>
          </a:p>
          <a:p>
            <a:pPr marL="548640" lvl="1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/>
            </a:pPr>
            <a:r>
              <a:rPr lang="pt-BR" dirty="0" smtClean="0"/>
              <a:t>Ciência é “poder fazer saber”</a:t>
            </a:r>
          </a:p>
          <a:p>
            <a:pPr marL="548640" lvl="1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/>
            </a:pPr>
            <a:endParaRPr lang="pt-BR" dirty="0" smtClean="0"/>
          </a:p>
          <a:p>
            <a:pPr marL="548640" lvl="1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/>
            </a:pPr>
            <a:r>
              <a:rPr lang="pt-BR" dirty="0" smtClean="0"/>
              <a:t>Ciência é produção de conhecimento</a:t>
            </a:r>
          </a:p>
          <a:p>
            <a:pPr marL="548640" lvl="1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/>
            </a:pPr>
            <a:endParaRPr lang="pt-BR" dirty="0" smtClean="0"/>
          </a:p>
          <a:p>
            <a:pPr marL="548640" lvl="1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/>
            </a:pPr>
            <a:r>
              <a:rPr lang="pt-BR" dirty="0" smtClean="0"/>
              <a:t>Sabedoria é o bom uso do conhecimento</a:t>
            </a:r>
          </a:p>
          <a:p>
            <a:pPr marL="548640" lvl="1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/>
            </a:pPr>
            <a:endParaRPr lang="pt-BR" dirty="0" smtClean="0"/>
          </a:p>
          <a:p>
            <a:pPr marL="548640" lvl="1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/>
            </a:pPr>
            <a:r>
              <a:rPr lang="pt-BR" dirty="0" smtClean="0"/>
              <a:t>A chamada “era do conhecimento” é apenas o prelúdio da “era do pensamento do conhecimento”</a:t>
            </a:r>
          </a:p>
          <a:p>
            <a:pPr marL="548640" lvl="1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/>
            </a:pPr>
            <a:endParaRPr lang="pt-BR" dirty="0" smtClean="0"/>
          </a:p>
          <a:p>
            <a:pPr marL="548640" lvl="1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/>
            </a:pPr>
            <a:r>
              <a:rPr lang="pt-BR" dirty="0" smtClean="0"/>
              <a:t>O pensamento do conhecimento é “sabedoria”.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Espaço Reservado para Conteúdo 3" descr="coruja do ártico olhos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Uma Nova Forma de Pensar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 velha forma de pensar não consegue mais dar conta do nosso tempo e seus problemas</a:t>
            </a:r>
          </a:p>
          <a:p>
            <a:endParaRPr lang="pt-BR" smtClean="0"/>
          </a:p>
          <a:p>
            <a:r>
              <a:rPr lang="pt-BR" smtClean="0"/>
              <a:t>A velha forma de pensar não consegue mais dar conta das anomalias teóricas que continuam surgindo</a:t>
            </a:r>
          </a:p>
          <a:p>
            <a:endParaRPr lang="pt-BR" smtClean="0"/>
          </a:p>
          <a:p>
            <a:r>
              <a:rPr lang="pt-BR" smtClean="0"/>
              <a:t>A velha forma de pensar não dá conta das novas práticas, da nova realidade, dos novos padrões de comportamento humano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357438"/>
            <a:ext cx="8229600" cy="3951287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pt-BR" sz="4400" i="1" smtClean="0"/>
              <a:t>“Nós não estamos andando por veredas sombrias, mas apenas por veredas escuras”.</a:t>
            </a:r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O Fim das Certezas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pt-BR" dirty="0" smtClean="0"/>
              <a:t>Estamos vivendo uma crise das certezas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pt-BR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pt-BR" dirty="0" smtClean="0"/>
              <a:t>Pior do que estar desiludido é continuar iludido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pt-BR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pt-BR" dirty="0" smtClean="0"/>
              <a:t>Isso nos faz retornar aos grandes momentos da história das revoluções intelectuais da humanidade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pt-BR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pt-BR" dirty="0" smtClean="0"/>
              <a:t>Há hoje um apelo por </a:t>
            </a:r>
            <a:r>
              <a:rPr lang="pt-BR" b="1" u="sng" dirty="0" smtClean="0">
                <a:solidFill>
                  <a:schemeClr val="accent1"/>
                </a:solidFill>
              </a:rPr>
              <a:t>humildade </a:t>
            </a:r>
            <a:r>
              <a:rPr lang="pt-BR" b="1" u="sng" dirty="0" err="1" smtClean="0">
                <a:solidFill>
                  <a:schemeClr val="accent1"/>
                </a:solidFill>
              </a:rPr>
              <a:t>noética</a:t>
            </a:r>
            <a:r>
              <a:rPr lang="pt-BR" dirty="0" smtClean="0"/>
              <a:t>, pela adoção do </a:t>
            </a:r>
            <a:r>
              <a:rPr lang="pt-BR" b="1" u="sng" dirty="0" smtClean="0">
                <a:solidFill>
                  <a:schemeClr val="accent1"/>
                </a:solidFill>
              </a:rPr>
              <a:t>“pensamento fraco”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Introdução: </a:t>
            </a:r>
            <a:br>
              <a:rPr lang="pt-BR" dirty="0" smtClean="0"/>
            </a:br>
            <a:r>
              <a:rPr lang="pt-BR" dirty="0" smtClean="0"/>
              <a:t>O que esta palestra é e o que não é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pt-BR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Esta palestra é um convite à filosofia aplicada à gestão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pt-BR" dirty="0" smtClean="0"/>
              <a:t>A filosofia sustenta todo pensamento, toda ação e todo discurso humano</a:t>
            </a:r>
            <a:endParaRPr lang="pt-BR" sz="2000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pt-BR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Esta palestra apresenta a possibilidade de uma consultoria filosófica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pt-BR" dirty="0" smtClean="0"/>
              <a:t>O consultor filosófico bem preparado possui uma formação que lhe permite dar um apoio singular e diferenciado, único e decisivo para a gestão bem-sucedida hoje</a:t>
            </a:r>
            <a:endParaRPr lang="pt-BR" sz="2000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pt-BR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Esta palestra promove um novo pensar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pt-BR" dirty="0" smtClean="0"/>
              <a:t>O pensamento sempre foi a chave do êxito em tudo na vida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pt-BR" dirty="0" smtClean="0"/>
              <a:t>Este novo pensar pode ser a chave do êxito hoje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214563"/>
            <a:ext cx="8229600" cy="4094162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pt-BR" sz="3600" i="1" smtClean="0"/>
              <a:t>“A tomada de decisão é lenta hoje por falta de segurança. Decide-se e depois se volta atrás, porque não há compreensão do novo mundo em que estamos vivendo”.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Casos e Acasos: Por uma gestão filosoficamente consciente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pt-BR" smtClean="0"/>
          </a:p>
          <a:p>
            <a:pPr lvl="1"/>
            <a:r>
              <a:rPr lang="pt-BR" smtClean="0"/>
              <a:t>É possível gerir sem filosofia?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Por que é melhor gerir com consciência filosófica?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Só se surpreende quem está despreparado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Quem pensa criticamente nunca será surpreendido e pode reinventar a si mesmo</a:t>
            </a:r>
          </a:p>
          <a:p>
            <a:pPr lvl="1"/>
            <a:endParaRPr lang="pt-BR" smtClean="0"/>
          </a:p>
          <a:p>
            <a:pPr lvl="1"/>
            <a:endParaRPr lang="pt-BR" smtClean="0"/>
          </a:p>
          <a:p>
            <a:endParaRPr lang="pt-BR" smtClean="0"/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451475"/>
          </a:xfrm>
        </p:spPr>
        <p:txBody>
          <a:bodyPr>
            <a:normAutofit/>
          </a:bodyPr>
          <a:lstStyle/>
          <a:p>
            <a:pPr marL="548640" lvl="1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/>
            </a:pPr>
            <a:endParaRPr lang="pt-BR" sz="4400" dirty="0" smtClean="0"/>
          </a:p>
          <a:p>
            <a:pPr marL="548640" lvl="1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/>
            </a:pPr>
            <a:r>
              <a:rPr lang="pt-BR" sz="4800" i="1" dirty="0" smtClean="0"/>
              <a:t>Só pode reinventar a si mesmo </a:t>
            </a:r>
          </a:p>
          <a:p>
            <a:pPr marL="548640" lvl="1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/>
            </a:pPr>
            <a:r>
              <a:rPr lang="pt-BR" sz="4800" i="1" dirty="0" smtClean="0"/>
              <a:t>quem está na dança dinâmica </a:t>
            </a:r>
          </a:p>
          <a:p>
            <a:pPr marL="548640" lvl="1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/>
            </a:pPr>
            <a:r>
              <a:rPr lang="pt-BR" sz="4800" i="1" dirty="0" smtClean="0"/>
              <a:t>do pensamento vivo</a:t>
            </a:r>
          </a:p>
          <a:p>
            <a:pPr marL="548640" lvl="1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/>
            </a:pPr>
            <a:endParaRPr lang="pt-BR" sz="2800" i="1" dirty="0" smtClean="0"/>
          </a:p>
          <a:p>
            <a:pPr marL="548640" lvl="1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/>
            </a:pPr>
            <a:r>
              <a:rPr lang="pt-BR" sz="2800" i="1" dirty="0" smtClean="0"/>
              <a:t>		Ricardo Quadros Gouvêa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786063"/>
            <a:ext cx="8229600" cy="3522662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pt-BR" sz="4400" i="1" smtClean="0"/>
              <a:t>“Pensar vale a pena!”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Espaço Reservado para Conteúdo 3" descr="coruja lendo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313" y="120650"/>
            <a:ext cx="8767762" cy="674687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Introdução: </a:t>
            </a:r>
            <a:br>
              <a:rPr lang="pt-BR" dirty="0" smtClean="0"/>
            </a:br>
            <a:r>
              <a:rPr lang="pt-BR" dirty="0" smtClean="0"/>
              <a:t>O que esta palestra é e o que não é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smtClean="0"/>
              <a:t>Esta palestra não é meramente uma palestra inspiracional</a:t>
            </a:r>
          </a:p>
          <a:p>
            <a:pPr lvl="2"/>
            <a:r>
              <a:rPr lang="pt-BR" smtClean="0"/>
              <a:t>Não pretende trabalhar as emoções</a:t>
            </a:r>
            <a:endParaRPr lang="pt-BR" sz="2000" smtClean="0"/>
          </a:p>
          <a:p>
            <a:pPr lvl="1"/>
            <a:endParaRPr lang="pt-BR" smtClean="0"/>
          </a:p>
          <a:p>
            <a:pPr lvl="1"/>
            <a:r>
              <a:rPr lang="pt-BR" smtClean="0"/>
              <a:t>Esta palestra não é meramente uma palestra motivacional</a:t>
            </a:r>
          </a:p>
          <a:p>
            <a:pPr lvl="2"/>
            <a:r>
              <a:rPr lang="pt-BR" smtClean="0"/>
              <a:t>Não pretende estimular a vontade</a:t>
            </a:r>
            <a:endParaRPr lang="pt-BR" sz="2000" smtClean="0"/>
          </a:p>
          <a:p>
            <a:pPr lvl="1"/>
            <a:endParaRPr lang="pt-BR" smtClean="0"/>
          </a:p>
          <a:p>
            <a:pPr lvl="1"/>
            <a:r>
              <a:rPr lang="pt-BR" smtClean="0"/>
              <a:t>Esta palestra não é uma palestra tecnológica</a:t>
            </a:r>
          </a:p>
          <a:p>
            <a:pPr lvl="2"/>
            <a:r>
              <a:rPr lang="pt-BR" smtClean="0"/>
              <a:t>Não pretende oferecer qualquer fórmula ou método ou técnica</a:t>
            </a:r>
            <a:endParaRPr lang="pt-BR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Espaço Reservado para Conteúdo 3" descr="menino na gaiola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71625" y="-9525"/>
            <a:ext cx="5857875" cy="686752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 Teoria e a Prática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pt-BR" dirty="0" smtClean="0"/>
              <a:t>Teoria e prática formam uma </a:t>
            </a:r>
            <a:r>
              <a:rPr lang="pt-BR" dirty="0" err="1" smtClean="0"/>
              <a:t>imbricagem</a:t>
            </a:r>
            <a:r>
              <a:rPr lang="pt-BR" dirty="0" smtClean="0"/>
              <a:t>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pt-BR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pt-BR" dirty="0" smtClean="0"/>
              <a:t>Ser apenas prático não é prático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pt-BR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pt-BR" dirty="0" smtClean="0"/>
              <a:t>A teoria sem prática é estéril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pt-BR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pt-BR" dirty="0" smtClean="0"/>
              <a:t>A prática sem teoria é irresponsável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pt-BR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pt-BR" dirty="0" smtClean="0"/>
              <a:t>Praticar o pensamento teórico adequado pode ser extremamente útil e prático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1093</Words>
  <Application>Microsoft Office PowerPoint</Application>
  <PresentationFormat>On-screen Show (4:3)</PresentationFormat>
  <Paragraphs>195</Paragraphs>
  <Slides>42</Slides>
  <Notes>0</Notes>
  <HiddenSlides>1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Modelo de design</vt:lpstr>
      </vt:variant>
      <vt:variant>
        <vt:i4>2</vt:i4>
      </vt:variant>
      <vt:variant>
        <vt:lpstr>Títulos de slides</vt:lpstr>
      </vt:variant>
      <vt:variant>
        <vt:i4>42</vt:i4>
      </vt:variant>
    </vt:vector>
  </HeadingPairs>
  <TitlesOfParts>
    <vt:vector size="51" baseType="lpstr">
      <vt:lpstr>Book Antiqua</vt:lpstr>
      <vt:lpstr>Arial</vt:lpstr>
      <vt:lpstr>Lucida Sans</vt:lpstr>
      <vt:lpstr>Wingdings 2</vt:lpstr>
      <vt:lpstr>Wingdings</vt:lpstr>
      <vt:lpstr>Wingdings 3</vt:lpstr>
      <vt:lpstr>Calibri</vt:lpstr>
      <vt:lpstr>Ápice</vt:lpstr>
      <vt:lpstr>Ápice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Gaiola e a Coruja: Consultoria Filosófica em Gestão de Dilemas  </dc:title>
  <dc:creator>Ricardo Quadros Gouvea</dc:creator>
  <cp:lastModifiedBy>Seção de Apoio ao Usuário</cp:lastModifiedBy>
  <cp:revision>32</cp:revision>
  <dcterms:created xsi:type="dcterms:W3CDTF">2010-11-09T19:00:07Z</dcterms:created>
  <dcterms:modified xsi:type="dcterms:W3CDTF">2011-02-15T19:12:03Z</dcterms:modified>
</cp:coreProperties>
</file>